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3"/>
  </p:notesMasterIdLst>
  <p:handoutMasterIdLst>
    <p:handoutMasterId r:id="rId24"/>
  </p:handoutMasterIdLst>
  <p:sldIdLst>
    <p:sldId id="394" r:id="rId3"/>
    <p:sldId id="466" r:id="rId4"/>
    <p:sldId id="473" r:id="rId5"/>
    <p:sldId id="397" r:id="rId6"/>
    <p:sldId id="443" r:id="rId7"/>
    <p:sldId id="448" r:id="rId8"/>
    <p:sldId id="474" r:id="rId9"/>
    <p:sldId id="475" r:id="rId10"/>
    <p:sldId id="476" r:id="rId11"/>
    <p:sldId id="451" r:id="rId12"/>
    <p:sldId id="452" r:id="rId13"/>
    <p:sldId id="453" r:id="rId14"/>
    <p:sldId id="468" r:id="rId15"/>
    <p:sldId id="469" r:id="rId16"/>
    <p:sldId id="470" r:id="rId17"/>
    <p:sldId id="471" r:id="rId18"/>
    <p:sldId id="472" r:id="rId19"/>
    <p:sldId id="477" r:id="rId20"/>
    <p:sldId id="352" r:id="rId21"/>
    <p:sldId id="393" r:id="rId2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0" autoAdjust="0"/>
    <p:restoredTop sz="94595" autoAdjust="0"/>
  </p:normalViewPr>
  <p:slideViewPr>
    <p:cSldViewPr>
      <p:cViewPr varScale="1">
        <p:scale>
          <a:sx n="69" d="100"/>
          <a:sy n="69" d="100"/>
        </p:scale>
        <p:origin x="762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27-Jun-17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27-Jun-17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68967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98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313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 smtClean="0">
              <a:solidFill>
                <a:prstClr val="black"/>
              </a:solidFill>
            </a:endParaRPr>
          </a:p>
          <a:p>
            <a:r>
              <a:rPr lang="en-US" sz="1000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dirty="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558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27-Jun-17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233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27-Jun-17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8.jpeg"/><Relationship Id="rId5" Type="http://schemas.openxmlformats.org/officeDocument/2006/relationships/image" Target="../media/image23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636/c-sharp-oop-basics-june-2017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oftuni.bg/forum" TargetMode="Externa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s://softuni.bg/courses/advanced-csharp" TargetMode="External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12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11" Type="http://schemas.openxmlformats.org/officeDocument/2006/relationships/hyperlink" Target="http://www.indeavr.com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image" Target="../media/image13.png"/><Relationship Id="rId10" Type="http://schemas.openxmlformats.org/officeDocument/2006/relationships/image" Target="../media/image38.png"/><Relationship Id="rId19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hyperlink" Target="http://www.infragistics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://www.telenor.bg/" TargetMode="External"/><Relationship Id="rId18" Type="http://schemas.openxmlformats.org/officeDocument/2006/relationships/image" Target="../media/image17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14.png"/><Relationship Id="rId17" Type="http://schemas.openxmlformats.org/officeDocument/2006/relationships/hyperlink" Target="https://netpeak.net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065964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C# OOP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345464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4012" y="3883091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8662544" y="3891134"/>
            <a:ext cx="514886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C# OOP Basics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99012" y="72136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64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4.44444E-6 L -9.2993E-7 0.6493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5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7910268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5%</a:t>
            </a:r>
            <a:endParaRPr lang="en-US" sz="2800" dirty="0"/>
          </a:p>
        </p:txBody>
      </p:sp>
      <p:cxnSp>
        <p:nvCxnSpPr>
          <p:cNvPr id="59" name="Straight Arrow Connector 58"/>
          <p:cNvCxnSpPr>
            <a:stCxn id="31" idx="2"/>
            <a:endCxn id="67" idx="0"/>
          </p:cNvCxnSpPr>
          <p:nvPr/>
        </p:nvCxnSpPr>
        <p:spPr>
          <a:xfrm flipH="1">
            <a:off x="2334738" y="4422820"/>
            <a:ext cx="3564254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1" idx="2"/>
            <a:endCxn id="65" idx="0"/>
          </p:cNvCxnSpPr>
          <p:nvPr/>
        </p:nvCxnSpPr>
        <p:spPr>
          <a:xfrm>
            <a:off x="5898992" y="4422820"/>
            <a:ext cx="4919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1" idx="2"/>
            <a:endCxn id="64" idx="0"/>
          </p:cNvCxnSpPr>
          <p:nvPr/>
        </p:nvCxnSpPr>
        <p:spPr>
          <a:xfrm>
            <a:off x="5898992" y="4422820"/>
            <a:ext cx="3574092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991964" y="2851344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Forum Activity</a:t>
            </a:r>
            <a:endParaRPr lang="en-US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3372328" y="3586556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Attendance</a:t>
            </a:r>
            <a:endParaRPr lang="en-US" sz="2800" dirty="0"/>
          </a:p>
        </p:txBody>
      </p:sp>
      <p:sp>
        <p:nvSpPr>
          <p:cNvPr id="39" name="TextBox 38"/>
          <p:cNvSpPr txBox="1"/>
          <p:nvPr/>
        </p:nvSpPr>
        <p:spPr>
          <a:xfrm>
            <a:off x="4286726" y="3589722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1 problem </a:t>
            </a:r>
            <a:endParaRPr lang="en-US" sz="2800" dirty="0"/>
          </a:p>
        </p:txBody>
      </p:sp>
      <p:sp>
        <p:nvSpPr>
          <p:cNvPr id="40" name="TextBox 39"/>
          <p:cNvSpPr txBox="1"/>
          <p:nvPr/>
        </p:nvSpPr>
        <p:spPr>
          <a:xfrm>
            <a:off x="4271739" y="4393112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100% judge check</a:t>
            </a:r>
            <a:endParaRPr lang="en-US" sz="2800" dirty="0"/>
          </a:p>
        </p:txBody>
      </p:sp>
      <p:cxnSp>
        <p:nvCxnSpPr>
          <p:cNvPr id="11" name="Straight Arrow Connector 10"/>
          <p:cNvCxnSpPr>
            <a:endCxn id="13" idx="0"/>
          </p:cNvCxnSpPr>
          <p:nvPr/>
        </p:nvCxnSpPr>
        <p:spPr>
          <a:xfrm flipH="1">
            <a:off x="2284416" y="1905000"/>
            <a:ext cx="3619496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2" idx="0"/>
          </p:cNvCxnSpPr>
          <p:nvPr/>
        </p:nvCxnSpPr>
        <p:spPr>
          <a:xfrm>
            <a:off x="5903912" y="1905000"/>
            <a:ext cx="0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4" idx="0"/>
          </p:cNvCxnSpPr>
          <p:nvPr/>
        </p:nvCxnSpPr>
        <p:spPr>
          <a:xfrm>
            <a:off x="5903912" y="1905000"/>
            <a:ext cx="4267201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OOP Basics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99012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Activities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9066213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Bonuses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Evaluation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79513" y="3782755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80</a:t>
            </a:r>
            <a:r>
              <a:rPr lang="bg-BG" sz="2800" dirty="0" smtClean="0"/>
              <a:t>%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4794091" y="3813220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20</a:t>
            </a:r>
            <a:r>
              <a:rPr lang="bg-BG" sz="2800" dirty="0" smtClean="0"/>
              <a:t>%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9066210" y="3798001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10%</a:t>
            </a:r>
            <a:endParaRPr lang="en-US" sz="2800" dirty="0"/>
          </a:p>
        </p:txBody>
      </p:sp>
      <p:cxnSp>
        <p:nvCxnSpPr>
          <p:cNvPr id="46" name="Straight Arrow Connector 45"/>
          <p:cNvCxnSpPr>
            <a:stCxn id="26" idx="3"/>
            <a:endCxn id="40" idx="1"/>
          </p:cNvCxnSpPr>
          <p:nvPr/>
        </p:nvCxnSpPr>
        <p:spPr>
          <a:xfrm>
            <a:off x="3389315" y="4087555"/>
            <a:ext cx="882424" cy="610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6" idx="3"/>
            <a:endCxn id="39" idx="1"/>
          </p:cNvCxnSpPr>
          <p:nvPr/>
        </p:nvCxnSpPr>
        <p:spPr>
          <a:xfrm flipV="1">
            <a:off x="3389315" y="3894522"/>
            <a:ext cx="897411" cy="1930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79516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Examination</a:t>
            </a:r>
          </a:p>
        </p:txBody>
      </p:sp>
      <p:cxnSp>
        <p:nvCxnSpPr>
          <p:cNvPr id="52" name="Straight Arrow Connector 51"/>
          <p:cNvCxnSpPr>
            <a:stCxn id="36" idx="1"/>
            <a:endCxn id="50" idx="3"/>
          </p:cNvCxnSpPr>
          <p:nvPr/>
        </p:nvCxnSpPr>
        <p:spPr>
          <a:xfrm flipH="1" flipV="1">
            <a:off x="7487764" y="3156144"/>
            <a:ext cx="1578446" cy="946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6" idx="1"/>
            <a:endCxn id="51" idx="3"/>
          </p:cNvCxnSpPr>
          <p:nvPr/>
        </p:nvCxnSpPr>
        <p:spPr>
          <a:xfrm flipH="1" flipV="1">
            <a:off x="7868128" y="3891356"/>
            <a:ext cx="1198082" cy="2114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71922" y="5875249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Exercises</a:t>
            </a:r>
            <a:endParaRPr lang="en-US" sz="2800" dirty="0"/>
          </a:p>
        </p:txBody>
      </p:sp>
      <p:sp>
        <p:nvSpPr>
          <p:cNvPr id="58" name="TextBox 57"/>
          <p:cNvSpPr txBox="1"/>
          <p:nvPr/>
        </p:nvSpPr>
        <p:spPr>
          <a:xfrm>
            <a:off x="4334982" y="5880323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Labs</a:t>
            </a:r>
            <a:endParaRPr lang="en-US" sz="2800" dirty="0"/>
          </a:p>
        </p:txBody>
      </p:sp>
      <p:sp>
        <p:nvSpPr>
          <p:cNvPr id="60" name="TextBox 59"/>
          <p:cNvSpPr txBox="1"/>
          <p:nvPr/>
        </p:nvSpPr>
        <p:spPr>
          <a:xfrm>
            <a:off x="7910268" y="5880323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err="1" smtClean="0"/>
              <a:t>BashSoft</a:t>
            </a:r>
            <a:endParaRPr lang="en-US" sz="2800" dirty="0"/>
          </a:p>
        </p:txBody>
      </p:sp>
      <p:sp>
        <p:nvSpPr>
          <p:cNvPr id="65" name="TextBox 64"/>
          <p:cNvSpPr txBox="1"/>
          <p:nvPr/>
        </p:nvSpPr>
        <p:spPr>
          <a:xfrm>
            <a:off x="4341095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5</a:t>
            </a:r>
            <a:r>
              <a:rPr lang="en-US" sz="2800" dirty="0" smtClean="0"/>
              <a:t>%</a:t>
            </a:r>
            <a:endParaRPr lang="en-US" sz="2800" dirty="0"/>
          </a:p>
        </p:txBody>
      </p:sp>
      <p:sp>
        <p:nvSpPr>
          <p:cNvPr id="67" name="TextBox 66"/>
          <p:cNvSpPr txBox="1"/>
          <p:nvPr/>
        </p:nvSpPr>
        <p:spPr>
          <a:xfrm>
            <a:off x="771922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10%</a:t>
            </a:r>
            <a:endParaRPr lang="en-US" sz="2800" dirty="0"/>
          </a:p>
        </p:txBody>
      </p:sp>
      <p:cxnSp>
        <p:nvCxnSpPr>
          <p:cNvPr id="72" name="Straight Arrow Connector 71"/>
          <p:cNvCxnSpPr>
            <a:stCxn id="13" idx="2"/>
            <a:endCxn id="26" idx="0"/>
          </p:cNvCxnSpPr>
          <p:nvPr/>
        </p:nvCxnSpPr>
        <p:spPr>
          <a:xfrm flipH="1">
            <a:off x="2284414" y="3429000"/>
            <a:ext cx="2" cy="3537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2" idx="2"/>
            <a:endCxn id="31" idx="0"/>
          </p:cNvCxnSpPr>
          <p:nvPr/>
        </p:nvCxnSpPr>
        <p:spPr>
          <a:xfrm flipH="1">
            <a:off x="5898992" y="3429000"/>
            <a:ext cx="4920" cy="384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4" idx="2"/>
            <a:endCxn id="36" idx="0"/>
          </p:cNvCxnSpPr>
          <p:nvPr/>
        </p:nvCxnSpPr>
        <p:spPr>
          <a:xfrm flipH="1">
            <a:off x="10171111" y="3429000"/>
            <a:ext cx="2" cy="369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7" idx="2"/>
            <a:endCxn id="66" idx="0"/>
          </p:cNvCxnSpPr>
          <p:nvPr/>
        </p:nvCxnSpPr>
        <p:spPr>
          <a:xfrm>
            <a:off x="2334738" y="5715000"/>
            <a:ext cx="0" cy="160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65" idx="2"/>
            <a:endCxn id="58" idx="0"/>
          </p:cNvCxnSpPr>
          <p:nvPr/>
        </p:nvCxnSpPr>
        <p:spPr>
          <a:xfrm flipH="1">
            <a:off x="5897798" y="5715000"/>
            <a:ext cx="6113" cy="1653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64" idx="2"/>
            <a:endCxn id="60" idx="0"/>
          </p:cNvCxnSpPr>
          <p:nvPr/>
        </p:nvCxnSpPr>
        <p:spPr>
          <a:xfrm>
            <a:off x="9473084" y="5715000"/>
            <a:ext cx="0" cy="1653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15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275E-6 0 L -0.29383 -0.5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1" y="-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500"/>
                            </p:stCondLst>
                            <p:childTnLst>
                              <p:par>
                                <p:cTn id="242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500"/>
                            </p:stCondLst>
                            <p:childTnLst>
                              <p:par>
                                <p:cTn id="2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500"/>
                            </p:stCondLst>
                            <p:childTnLst>
                              <p:par>
                                <p:cTn id="320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500"/>
                            </p:stCondLst>
                            <p:childTnLst>
                              <p:par>
                                <p:cTn id="38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275E-6 0 L -0.29383 -0.54931 " pathEditMode="relative" rAng="0" ptsTypes="AA">
                                      <p:cBhvr>
                                        <p:cTn id="384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1" y="-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1500"/>
                            </p:stCondLst>
                            <p:childTnLst>
                              <p:par>
                                <p:cTn id="3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50" grpId="0" animBg="1"/>
      <p:bldP spid="50" grpId="1" animBg="1"/>
      <p:bldP spid="51" grpId="0" animBg="1"/>
      <p:bldP spid="51" grpId="1" animBg="1"/>
      <p:bldP spid="39" grpId="0" animBg="1"/>
      <p:bldP spid="39" grpId="1" animBg="1"/>
      <p:bldP spid="40" grpId="0" animBg="1"/>
      <p:bldP spid="40" grpId="1" animBg="1"/>
      <p:bldP spid="30" grpId="0" animBg="1"/>
      <p:bldP spid="30" grpId="1" animBg="1"/>
      <p:bldP spid="34" grpId="0" animBg="1"/>
      <p:bldP spid="34" grpId="1" animBg="1"/>
      <p:bldP spid="35" grpId="0" animBg="1"/>
      <p:bldP spid="35" grpId="1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33" grpId="0" animBg="1"/>
      <p:bldP spid="33" grpId="1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66" grpId="0" animBg="1"/>
      <p:bldP spid="66" grpId="1" animBg="1"/>
      <p:bldP spid="58" grpId="0" animBg="1"/>
      <p:bldP spid="58" grpId="1" animBg="1"/>
      <p:bldP spid="60" grpId="0" animBg="1"/>
      <p:bldP spid="60" grpId="1" animBg="1"/>
      <p:bldP spid="65" grpId="0" animBg="1"/>
      <p:bldP spid="65" grpId="1" animBg="1"/>
      <p:bldP spid="67" grpId="0" animBg="1"/>
      <p:bldP spid="6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OOP Basics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Fundamentals Module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Web Profession</a:t>
            </a:r>
            <a:endParaRPr lang="en-US" sz="2800" dirty="0"/>
          </a:p>
        </p:txBody>
      </p:sp>
      <p:cxnSp>
        <p:nvCxnSpPr>
          <p:cNvPr id="12" name="Straight Arrow Connector 11"/>
          <p:cNvCxnSpPr>
            <a:stCxn id="11" idx="2"/>
            <a:endCxn id="10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2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8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69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C# Advanced </a:t>
            </a: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page</a:t>
            </a:r>
            <a:r>
              <a:rPr lang="en-US" dirty="0" smtClean="0"/>
              <a:t>:</a:t>
            </a:r>
            <a:endParaRPr lang="en-US" dirty="0"/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67761" y="1830484"/>
            <a:ext cx="11539621" cy="717667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softuni.bg/trainings/1636/c-sharp-oop-basics-june-2017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07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C# OOP Basics </a:t>
            </a:r>
            <a:r>
              <a:rPr lang="en-US" dirty="0"/>
              <a:t>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/>
              <a:t>for the course</a:t>
            </a:r>
          </a:p>
          <a:p>
            <a:pPr marL="533400" lvl="1" indent="-266700"/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/>
              <a:t>", by Svetlin Nakov &amp; Co., 2013, ISBN 9789544007737</a:t>
            </a:r>
          </a:p>
          <a:p>
            <a:pPr marL="533400" lvl="1" indent="-266700"/>
            <a:r>
              <a:rPr lang="en-US" dirty="0"/>
              <a:t>English and Bulgarian versions (as PDF, </a:t>
            </a:r>
            <a:r>
              <a:rPr lang="en-US" noProof="1"/>
              <a:t>ePub</a:t>
            </a:r>
            <a:r>
              <a:rPr lang="en-US" dirty="0"/>
              <a:t>, …)</a:t>
            </a:r>
          </a:p>
          <a:p>
            <a:pPr marL="533400" lvl="1" indent="-266700"/>
            <a:r>
              <a:rPr lang="en-US" dirty="0"/>
              <a:t>Freely downloadable from: </a:t>
            </a: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marL="533400" lvl="1" indent="-266700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C# Fundamentals Textbook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301000"/>
            <a:ext cx="11520000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C# Programming courses @ SoftUni.bg partially follows the </a:t>
            </a:r>
            <a:r>
              <a:rPr lang="en-US" sz="3000" dirty="0" smtClean="0"/>
              <a:t>book</a:t>
            </a:r>
            <a:endParaRPr lang="en-US" sz="30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13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Visual Studio </a:t>
            </a:r>
            <a:r>
              <a:rPr lang="en-US"/>
              <a:t>Community </a:t>
            </a:r>
            <a:r>
              <a:rPr lang="en-US" smtClean="0"/>
              <a:t>2017 </a:t>
            </a:r>
            <a:r>
              <a:rPr lang="en-US" dirty="0"/>
              <a:t>(a free version of VS </a:t>
            </a:r>
            <a:r>
              <a:rPr lang="en-US" dirty="0" smtClean="0"/>
              <a:t>2017)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dirty="0"/>
              <a:t>Visual Studio </a:t>
            </a:r>
            <a:r>
              <a:rPr lang="en-US" dirty="0" smtClean="0"/>
              <a:t>2015, 2013, 2012 </a:t>
            </a:r>
            <a:r>
              <a:rPr lang="en-US" dirty="0"/>
              <a:t>acceptable</a:t>
            </a:r>
            <a:r>
              <a:rPr lang="bg-BG" dirty="0"/>
              <a:t>, </a:t>
            </a:r>
            <a:r>
              <a:rPr lang="en-US" dirty="0"/>
              <a:t>but not recommended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.NET Framework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4.6</a:t>
            </a:r>
            <a:r>
              <a:rPr lang="en-US" dirty="0"/>
              <a:t> (included in Visual Studio)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Required Software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876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612" y="4905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5982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68370" y="2609875"/>
            <a:ext cx="2438400" cy="1118920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9730" y="5421095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2812" y="1304499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</a:t>
            </a:r>
            <a:r>
              <a:rPr lang="en-US" dirty="0" smtClean="0"/>
              <a:t>OOP Basics – </a:t>
            </a:r>
            <a:r>
              <a:rPr lang="en-US" dirty="0"/>
              <a:t>Course Intro</a:t>
            </a:r>
          </a:p>
        </p:txBody>
      </p:sp>
      <p:pic>
        <p:nvPicPr>
          <p:cNvPr id="13" name="Picture 12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18012" y="1292902"/>
            <a:ext cx="2620615" cy="808530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 smtClean="0">
                <a:hlinkClick r:id="rId13"/>
              </a:rPr>
              <a:t>https://softuni.bg/courses/advanced-csharp</a:t>
            </a:r>
            <a:endParaRPr lang="en-US" dirty="0"/>
          </a:p>
        </p:txBody>
      </p:sp>
      <p:pic>
        <p:nvPicPr>
          <p:cNvPr id="16" name="Picture 15">
            <a:hlinkClick r:id="rId14"/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78375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 smtClean="0"/>
          </a:p>
          <a:p>
            <a:pPr marL="0" indent="0" algn="ctr">
              <a:buNone/>
            </a:pPr>
            <a:r>
              <a:rPr lang="en-US" sz="7200" b="1" dirty="0" smtClean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r>
              <a:rPr lang="en-US" sz="11500" b="1" dirty="0" err="1" smtClean="0"/>
              <a:t>CSharp</a:t>
            </a:r>
            <a:r>
              <a:rPr lang="en-US" sz="11500" b="1" dirty="0" smtClean="0"/>
              <a:t>-OOP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22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413466" y="2495622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5908" r="-5908"/>
          <a:stretch/>
        </p:blipFill>
        <p:spPr>
          <a:xfrm>
            <a:off x="1196820" y="1066800"/>
            <a:ext cx="3578538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25003" r="-25003"/>
          <a:stretch/>
        </p:blipFill>
        <p:spPr>
          <a:xfrm>
            <a:off x="5017132" y="3935733"/>
            <a:ext cx="5974873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-705" r="-705"/>
          <a:stretch/>
        </p:blipFill>
        <p:spPr>
          <a:xfrm>
            <a:off x="1196819" y="5364556"/>
            <a:ext cx="59748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t="-66530" b="-59505"/>
          <a:stretch/>
        </p:blipFill>
        <p:spPr>
          <a:xfrm>
            <a:off x="1196819" y="2495622"/>
            <a:ext cx="5974873" cy="1240182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14709" r="-14709"/>
          <a:stretch/>
        </p:blipFill>
        <p:spPr>
          <a:xfrm>
            <a:off x="1196819" y="3935733"/>
            <a:ext cx="357853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3466" y="5364556"/>
            <a:ext cx="3578539" cy="122889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7"/>
          </p:cNvPr>
          <p:cNvPicPr>
            <a:picLocks noChangeAspect="1"/>
          </p:cNvPicPr>
          <p:nvPr/>
        </p:nvPicPr>
        <p:blipFill rotWithShape="1">
          <a:blip r:embed="rId18"/>
          <a:srcRect l="-9951" r="-9951"/>
          <a:stretch/>
        </p:blipFill>
        <p:spPr>
          <a:xfrm>
            <a:off x="5017133" y="1066800"/>
            <a:ext cx="5974872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8352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0" idx="0"/>
          </p:cNvCxnSpPr>
          <p:nvPr/>
        </p:nvCxnSpPr>
        <p:spPr>
          <a:xfrm>
            <a:off x="5903912" y="3681962"/>
            <a:ext cx="3267075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51" idx="0"/>
          </p:cNvCxnSpPr>
          <p:nvPr/>
        </p:nvCxnSpPr>
        <p:spPr>
          <a:xfrm flipH="1">
            <a:off x="2827338" y="3681962"/>
            <a:ext cx="3076574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Fundamentals Module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Web Profession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OOP Basics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~500 </a:t>
            </a:r>
            <a:r>
              <a:rPr lang="en-US" sz="2800" dirty="0"/>
              <a:t>Offers @ </a:t>
            </a:r>
            <a:r>
              <a:rPr lang="en-US" sz="2800" dirty="0" smtClean="0"/>
              <a:t>Jobs.BG</a:t>
            </a:r>
            <a:endParaRPr lang="en-US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Fully supported by Microsoft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0" idx="0"/>
          </p:cNvCxnSpPr>
          <p:nvPr/>
        </p:nvCxnSpPr>
        <p:spPr>
          <a:xfrm>
            <a:off x="5903912" y="3601253"/>
            <a:ext cx="3267075" cy="690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0" idx="0"/>
          </p:cNvCxnSpPr>
          <p:nvPr/>
        </p:nvCxnSpPr>
        <p:spPr>
          <a:xfrm flipH="1">
            <a:off x="2827338" y="3601253"/>
            <a:ext cx="3076574" cy="690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Fundamentals Module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Web Profession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OOP Basics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Prelude to Database </a:t>
            </a:r>
            <a:r>
              <a:rPr lang="en-US" sz="2800" dirty="0"/>
              <a:t>and Web Technology Courses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Algorithmic and Conceptual Courses</a:t>
            </a:r>
          </a:p>
        </p:txBody>
      </p:sp>
    </p:spTree>
    <p:extLst>
      <p:ext uri="{BB962C8B-B14F-4D97-AF65-F5344CB8AC3E}">
        <p14:creationId xmlns:p14="http://schemas.microsoft.com/office/powerpoint/2010/main" val="34292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2.22222E-6 L -9.2993E-7 0.0875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2.22222E-6 L -9.2993E-7 0.0875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29" grpId="0" animBg="1"/>
      <p:bldP spid="29" grpId="1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84412" y="2406530"/>
            <a:ext cx="3276601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Concepts of OOP</a:t>
            </a:r>
          </a:p>
        </p:txBody>
      </p: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4" idx="0"/>
          </p:cNvCxnSpPr>
          <p:nvPr/>
        </p:nvCxnSpPr>
        <p:spPr>
          <a:xfrm>
            <a:off x="5903912" y="1523999"/>
            <a:ext cx="2070887" cy="882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5" idx="0"/>
          </p:cNvCxnSpPr>
          <p:nvPr/>
        </p:nvCxnSpPr>
        <p:spPr>
          <a:xfrm flipH="1">
            <a:off x="3922713" y="1524000"/>
            <a:ext cx="1981199" cy="8825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OOP Basics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70612" y="2406531"/>
            <a:ext cx="3608373" cy="8700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Writing high quality code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Fundamentals Module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Web Profession</a:t>
            </a:r>
            <a:endParaRPr lang="en-US" sz="2800" dirty="0"/>
          </a:p>
        </p:txBody>
      </p:sp>
      <p:cxnSp>
        <p:nvCxnSpPr>
          <p:cNvPr id="37" name="Straight Arrow Connector 36"/>
          <p:cNvCxnSpPr>
            <a:stCxn id="32" idx="2"/>
            <a:endCxn id="31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2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2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0 L 0.29383 -0.6048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0 L 0.29383 -0.60486 " pathEditMode="relative" rAng="0" ptsTypes="AA">
                                      <p:cBhvr>
                                        <p:cTn id="69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4" grpId="0" animBg="1"/>
      <p:bldP spid="14" grpId="1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OOP Course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98" y="2133600"/>
            <a:ext cx="1264228" cy="14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18" y="2133600"/>
            <a:ext cx="1240988" cy="14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4486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0 L -9.2993E-7 -0.6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Ventsislav Ivanov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</a:t>
            </a:r>
            <a:r>
              <a:rPr lang="en-US" sz="3200" noProof="1" smtClean="0"/>
              <a:t>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Certified</a:t>
            </a:r>
            <a:r>
              <a:rPr lang="en-US" sz="3200" noProof="1"/>
              <a:t> </a:t>
            </a:r>
            <a:r>
              <a:rPr lang="en-US" sz="3200" noProof="1" smtClean="0"/>
              <a:t>QA  </a:t>
            </a:r>
            <a:endParaRPr lang="en-GB" sz="3200" noProof="1" smtClean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 smtClean="0"/>
              <a:t>Knowedge </a:t>
            </a:r>
            <a:r>
              <a:rPr lang="en-GB" sz="3200" noProof="1"/>
              <a:t>at web </a:t>
            </a:r>
            <a:r>
              <a:rPr lang="en-GB" sz="3200" noProof="1" smtClean="0"/>
              <a:t>testing</a:t>
            </a:r>
            <a:endParaRPr lang="en-GB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Experience as QA automation </a:t>
            </a:r>
            <a:r>
              <a:rPr lang="en-GB" sz="3200" noProof="1" smtClean="0"/>
              <a:t>engineer</a:t>
            </a:r>
            <a:endParaRPr lang="en-US" sz="3200" noProof="1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98" y="2133600"/>
            <a:ext cx="1264228" cy="14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18" y="2157046"/>
            <a:ext cx="1240988" cy="14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3157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3662E-7 1.85185E-6 L -0.30008 -0.1057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4" y="-5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9220200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</a:rPr>
              <a:t>Valentin </a:t>
            </a:r>
            <a:r>
              <a:rPr lang="en-US" sz="3400" b="1" dirty="0" err="1">
                <a:solidFill>
                  <a:schemeClr val="tx2">
                    <a:lumMod val="75000"/>
                  </a:schemeClr>
                </a:solidFill>
              </a:rPr>
              <a:t>Dimitrov</a:t>
            </a: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Top </a:t>
            </a:r>
            <a:r>
              <a:rPr lang="en-US" sz="3200" noProof="1"/>
              <a:t>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Over </a:t>
            </a:r>
            <a:r>
              <a:rPr lang="en-US" sz="3200" noProof="1"/>
              <a:t>two years experience in software developing</a:t>
            </a: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98" y="2133600"/>
            <a:ext cx="1264228" cy="14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18" y="2157046"/>
            <a:ext cx="1240988" cy="14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2764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962E-6 2.59259E-6 L -0.41886 -0.0990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43" y="-49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523</Words>
  <Application>Microsoft Office PowerPoint</Application>
  <PresentationFormat>Custom</PresentationFormat>
  <Paragraphs>150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Consolas</vt:lpstr>
      <vt:lpstr>Wingdings</vt:lpstr>
      <vt:lpstr>Wingdings 2</vt:lpstr>
      <vt:lpstr>SoftUni 16x9</vt:lpstr>
      <vt:lpstr>C# OOP Basics</vt:lpstr>
      <vt:lpstr>Questions</vt:lpstr>
      <vt:lpstr>SoftUni Diamond Partners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Course Web Site &amp; Forums</vt:lpstr>
      <vt:lpstr>The C# OOP Basics Slides and Videos</vt:lpstr>
      <vt:lpstr>The Free C# Fundamentals Textbook</vt:lpstr>
      <vt:lpstr>Required Software</vt:lpstr>
      <vt:lpstr>C# OOP Basics – Course Intro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Fundamentals: Course Introduction</dc:title>
  <dc:subject>Programming Fundamentals Course</dc:subject>
  <dc:creator/>
  <cp:keywords>C#, programming, OOP,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2017-06-27T11:28:41Z</dcterms:modified>
  <cp:category>computer programming;programming;OOP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